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31"/>
  </p:notesMasterIdLst>
  <p:sldIdLst>
    <p:sldId id="256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8" r:id="rId19"/>
    <p:sldId id="429" r:id="rId20"/>
    <p:sldId id="430" r:id="rId21"/>
    <p:sldId id="435" r:id="rId22"/>
    <p:sldId id="436" r:id="rId23"/>
    <p:sldId id="442" r:id="rId24"/>
    <p:sldId id="437" r:id="rId25"/>
    <p:sldId id="438" r:id="rId26"/>
    <p:sldId id="439" r:id="rId27"/>
    <p:sldId id="440" r:id="rId28"/>
    <p:sldId id="441" r:id="rId29"/>
    <p:sldId id="413" r:id="rId30"/>
    <p:sldId id="321" r:id="rId32"/>
  </p:sldIdLst>
  <p:sldSz cx="9144000" cy="51435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FF"/>
    <a:srgbClr val="CC00FF"/>
    <a:srgbClr val="99FF99"/>
    <a:srgbClr val="FFCCFF"/>
    <a:srgbClr val="00FF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830"/>
    <p:restoredTop sz="99817"/>
  </p:normalViewPr>
  <p:slideViewPr>
    <p:cSldViewPr snapToObjects="1" showGuides="1">
      <p:cViewPr varScale="1">
        <p:scale>
          <a:sx n="152" d="100"/>
          <a:sy n="152" d="100"/>
        </p:scale>
        <p:origin x="20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8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012EC21-9F09-4B6D-A66E-A99AB75102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82282C-45C1-4267-AF2B-66BFBFD2C42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9700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29701" name="页眉占位符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2754313"/>
            <a:ext cx="9144000" cy="1443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1" name="标题 1"/>
          <p:cNvSpPr>
            <a:spLocks noGrp="1"/>
          </p:cNvSpPr>
          <p:nvPr>
            <p:ph type="ctrTitle" idx="4294967295"/>
          </p:nvPr>
        </p:nvSpPr>
        <p:spPr>
          <a:xfrm>
            <a:off x="1258888" y="1976438"/>
            <a:ext cx="4645025" cy="777875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写作 论证要合理</a:t>
            </a:r>
            <a:endParaRPr lang="zh-CN" altLang="en-US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675" y="9525"/>
            <a:ext cx="3743325" cy="646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78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79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1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2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3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4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5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6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7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8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89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0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1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2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3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4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5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6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7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8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099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0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1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2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3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4" name="文本框 33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5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6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7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8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09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0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1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2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3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4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5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6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7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19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0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1" name="文本框 50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2" name="文本框 51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3" name="文本框 52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4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5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6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7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8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29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0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1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2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3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4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5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6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7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8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39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0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1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2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3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4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5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6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7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8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49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0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1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2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3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4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5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6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7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8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59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0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1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2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3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4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5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6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7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8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69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70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71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72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173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343029"/>
            <a:ext cx="187220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目标导航</a:t>
            </a:r>
            <a:endParaRPr kumimoji="0" lang="zh-CN" altLang="en-US" sz="3200" b="1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175" name="矩形 3"/>
          <p:cNvSpPr/>
          <p:nvPr/>
        </p:nvSpPr>
        <p:spPr>
          <a:xfrm>
            <a:off x="358775" y="1276350"/>
            <a:ext cx="8426450" cy="2576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明确论证合理的具体要求。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学会如何从论证逻辑、论证方法、论证结构的角度体现论证的合理性。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培养并提高逻辑思维能力与谋篇布局的能力。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11560" y="343029"/>
            <a:ext cx="187220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文题展示</a:t>
            </a:r>
            <a:endParaRPr kumimoji="0" lang="zh-CN" altLang="en-US" sz="3200" b="1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099" name="矩形 2"/>
          <p:cNvSpPr/>
          <p:nvPr/>
        </p:nvSpPr>
        <p:spPr>
          <a:xfrm>
            <a:off x="701675" y="1004888"/>
            <a:ext cx="7740650" cy="157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怀疑与学问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一文中指出，做学问不要盲从或迷信，要有怀疑的精神。请你也写一段文字论证这个观点。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字左右。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1675" y="2725738"/>
            <a:ext cx="7740650" cy="1574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可以用相关事例、名言等材料作为论据，论证题目中的观点。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要对所用的材料进行具体分析，不要只是简单的“观点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材料”。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矩形 1"/>
          <p:cNvSpPr/>
          <p:nvPr/>
        </p:nvSpPr>
        <p:spPr>
          <a:xfrm>
            <a:off x="701675" y="477838"/>
            <a:ext cx="7740650" cy="2090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二、俗话说：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知足常乐。”有的人却说：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知足未必常乐。”试围绕“知足与快乐”这一话题，自定立意，自拟标题，写一篇议论文。不少于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600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675" y="2482850"/>
            <a:ext cx="7740650" cy="209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在标题或者文章的开头，明确表达自己的观点。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恰当安排论证的结构，注意层次清晰，逻辑严密。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注意对运用的材料进行分析，突出材料对观点的支撑或证明作用。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49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0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1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3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4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5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6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7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8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59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0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1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2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3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4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5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6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7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8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69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0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1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2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3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4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5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6" name="文本框 33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7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8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79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0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1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2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3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4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5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6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7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8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89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0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1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2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3" name="文本框 50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4" name="文本框 51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5" name="文本框 52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6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7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8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199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0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1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2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3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4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5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6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7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8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09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0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1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2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3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4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5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6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7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8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19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0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1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2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3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4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5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6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7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8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29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0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1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2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3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4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5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6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7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8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39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0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1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2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3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4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5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6246" name="矩形 1"/>
          <p:cNvSpPr/>
          <p:nvPr/>
        </p:nvSpPr>
        <p:spPr>
          <a:xfrm>
            <a:off x="541338" y="246063"/>
            <a:ext cx="7848600" cy="21605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三、中国有句古话，叫“近朱者赤，近墨者黑”，强调环境对人成长的影响。对此，你怎么看？请自定立意，自拟题目，写一篇驳论文。不少于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600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750" y="2351088"/>
            <a:ext cx="7850188" cy="2428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梳理驳论的写法，选择一个合适的角度来批驳，同时要表明自己的观点，言之成理。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选择与观点一致的材料，最好有事实论据，也有道理论据。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根据你的观点和材料列一个提纲，与同学交流，互相补充论据，在此基础上完成作文。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11560" y="343029"/>
            <a:ext cx="187220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技法点拨</a:t>
            </a:r>
            <a:endParaRPr kumimoji="0" lang="zh-CN" altLang="en-US" sz="3200" b="1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171" name="矩形 2"/>
          <p:cNvSpPr/>
          <p:nvPr/>
        </p:nvSpPr>
        <p:spPr>
          <a:xfrm>
            <a:off x="711200" y="1455738"/>
            <a:ext cx="7705725" cy="1057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在写作的过程中，注意从以下几个方面注意论证的合理性：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1200" y="2706688"/>
            <a:ext cx="7705725" cy="1127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论证要符合逻辑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论证是用道理和事实对观点进行证明和推理的过程，必须符合逻辑。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矩形 1"/>
          <p:cNvSpPr/>
          <p:nvPr/>
        </p:nvSpPr>
        <p:spPr>
          <a:xfrm>
            <a:off x="701675" y="1266825"/>
            <a:ext cx="7740650" cy="2609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选择恰当的论证方法。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我们可以简单地采用“观点加例子”的方法展开论证。但是在论证的过程中，必须对所举的例子加以分析。此外，为了增强论证的说服力及表达的丰富性，还可以综合运用多种论证方法对观点进行论证。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19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1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2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3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4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5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6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7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8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29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0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1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2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3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4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5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6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7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8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39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0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1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2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3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4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5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6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7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8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49" name="文本框 33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0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1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2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3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4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5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6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7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8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59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0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1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2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3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4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5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6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7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8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69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0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1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2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3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4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5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6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7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8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79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0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1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2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3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4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5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6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7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8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89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0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1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2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3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4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5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6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7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8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299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0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1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2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3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4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5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6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7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8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09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0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1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2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3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4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5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6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7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9318" name="矩形 1"/>
          <p:cNvSpPr/>
          <p:nvPr/>
        </p:nvSpPr>
        <p:spPr>
          <a:xfrm>
            <a:off x="719138" y="1008063"/>
            <a:ext cx="7705725" cy="3643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合理安排论证的结构。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议论文一般有并列式、递进式和对照式三种。并列式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就是围绕中心设置几个分论点，逐一论证。递进式，就是按照“是什么，为什么，怎么样”的逻辑思维来写，可以集中论述任意一面，也可兼顾三者。对照式，就是从论题的正反两个方面入手，进行正反对比论证得出结论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87524" y="156022"/>
            <a:ext cx="187220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范文引路</a:t>
            </a:r>
            <a:endParaRPr kumimoji="0" lang="zh-CN" altLang="en-US" sz="3200" b="1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6263" y="862013"/>
            <a:ext cx="1728788" cy="554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文题一：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244" name="矩形 3"/>
          <p:cNvSpPr/>
          <p:nvPr/>
        </p:nvSpPr>
        <p:spPr>
          <a:xfrm>
            <a:off x="1830388" y="1347788"/>
            <a:ext cx="3070225" cy="557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学问因质疑而发展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624638" y="1095375"/>
            <a:ext cx="0" cy="38163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246" name="矩形 10"/>
          <p:cNvSpPr/>
          <p:nvPr/>
        </p:nvSpPr>
        <p:spPr>
          <a:xfrm>
            <a:off x="576263" y="1924050"/>
            <a:ext cx="6048375" cy="1057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做学问不要盲从或迷信，要有怀疑的精神。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47" name="矩形 11"/>
          <p:cNvSpPr/>
          <p:nvPr/>
        </p:nvSpPr>
        <p:spPr>
          <a:xfrm>
            <a:off x="576263" y="2905125"/>
            <a:ext cx="6048375" cy="1574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古往今来，一切的新学问都是在质疑旧学说的基础上诞生的。倘若没有质疑，就不可能产生日心说。在人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19900" y="1930400"/>
            <a:ext cx="1728788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①开门见山，提出观点。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矩形 1"/>
          <p:cNvSpPr/>
          <p:nvPr/>
        </p:nvSpPr>
        <p:spPr>
          <a:xfrm>
            <a:off x="719138" y="846138"/>
            <a:ext cx="7705725" cy="3643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们普遍认同“地心说”的欧洲，布鲁诺，这位杰出的天文学家，竟然公开宣布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地球并不是宇宙的中心，太阳才是。在当时那个时代，连布鲁诺的老师哥白尼都保持了沉默。年轻的布鲁诺被当作异端活活烧死，他用自己的生命捍卫了真理，用自己的鲜血唤醒无知的世人。日心说，也称为地动说，是和“地心说”相对立的关于天体运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1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2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3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4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5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6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7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8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299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0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1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2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3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4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5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6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7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8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09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0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1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2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3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4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5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6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7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8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19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0" name="文本框 35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1" name="文本框 36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2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3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4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5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6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7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8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29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0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1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2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3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4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5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6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7" name="文本框 52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8" name="文本框 53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39" name="文本框 54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0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1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2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3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4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5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6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7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8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49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0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1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2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3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4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5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6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7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8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59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0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1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2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3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4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5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6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7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8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69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0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1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2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3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4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5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6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7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8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79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0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1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2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3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4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5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6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7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8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89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2390" name="矩形 1"/>
          <p:cNvSpPr/>
          <p:nvPr/>
        </p:nvSpPr>
        <p:spPr>
          <a:xfrm>
            <a:off x="539750" y="1074738"/>
            <a:ext cx="6300788" cy="2678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的学说，它认为太阳是宇宙的中心，而不是地球。布鲁诺提出的“日心说”，推翻了长期以来居于统治地位的“地心说”，实现了天文学的根本变革。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由此可见质疑推动了学问的发展。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883400" y="714375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864350" y="1930400"/>
            <a:ext cx="208756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②举例论证质疑精神的作用。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矩形 1"/>
          <p:cNvSpPr/>
          <p:nvPr/>
        </p:nvSpPr>
        <p:spPr>
          <a:xfrm>
            <a:off x="681038" y="915988"/>
            <a:ext cx="1944687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名师总评：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5" name="矩形 2"/>
          <p:cNvSpPr/>
          <p:nvPr/>
        </p:nvSpPr>
        <p:spPr>
          <a:xfrm>
            <a:off x="684213" y="1635125"/>
            <a:ext cx="7775575" cy="2160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本文开门见山，提出中心论点：做学问不要盲从或迷信，要有怀疑的精神。然后列举“日心说”诞生的事例，论证了质疑精神的作用。论证合理，条理清晰。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39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1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2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3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5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6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7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8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49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0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1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2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3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4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5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6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7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8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59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0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1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2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3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4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5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6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7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8" name="文本框 37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69" name="文本框 38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0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1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2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3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4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5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6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7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8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79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0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1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2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3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4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5" name="文本框 54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6" name="文本框 55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7" name="文本框 56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8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89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0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1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2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3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4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5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6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7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8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399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0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1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2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3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4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5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6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7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8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09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0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1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2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3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4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5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6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7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8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19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0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1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2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3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4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5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6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7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8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29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0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1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2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3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4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5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6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4437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6263" y="411163"/>
            <a:ext cx="1728788" cy="554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文题二：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4439" name="矩形 3"/>
          <p:cNvSpPr/>
          <p:nvPr/>
        </p:nvSpPr>
        <p:spPr>
          <a:xfrm>
            <a:off x="1368425" y="1203325"/>
            <a:ext cx="3659188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知足常乐，幸福常驻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440" name="矩形 5"/>
          <p:cNvSpPr/>
          <p:nvPr/>
        </p:nvSpPr>
        <p:spPr>
          <a:xfrm>
            <a:off x="576263" y="1924050"/>
            <a:ext cx="5435600" cy="2160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守望一颗残星，或许能获得整片璀璨夜空；守望一汪春水，或许能阅览满园盎然；守望知足，或许能寻得心中的快乐。</a:t>
            </a:r>
            <a:r>
              <a:rPr lang="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156325" y="627063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443663" y="2176463"/>
            <a:ext cx="2341562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①排比句吸引读者兴趣，引出论题。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矩形 1"/>
          <p:cNvSpPr/>
          <p:nvPr/>
        </p:nvSpPr>
        <p:spPr>
          <a:xfrm>
            <a:off x="684213" y="735013"/>
            <a:ext cx="7775575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“采菊东篱下，悠然见南山。”是陶渊明先生知足的人生写照。陶渊明先生因不与世俗同流合污而归隐恬静的田园生活，他的人生是灵动的。他远离了世俗喧嚣的侵扰，走进了奇山异水间。阅山水，听蝉鸣；享恬静，品人生。欣赏到了“山气日夕佳，飞鸟相与还”的秀美风光，悠闲淡然地采一朵菊花。这样的人生岂不灵动？这样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矩形 1"/>
          <p:cNvSpPr/>
          <p:nvPr/>
        </p:nvSpPr>
        <p:spPr>
          <a:xfrm>
            <a:off x="576263" y="1166813"/>
            <a:ext cx="8101012" cy="2678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生活岂不乐哉？这样的境界岂不令人向往？陶渊明先生淡泊名利的精神，不与世俗同流合污的品质岂不令人敬佩？知足也是一种态度，陶渊明先生因为知足而寻得了山之精义、水之灵动、地之博大。可见知足能寻得人生的真谛，心中的快乐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矩形 4"/>
          <p:cNvSpPr/>
          <p:nvPr/>
        </p:nvSpPr>
        <p:spPr>
          <a:xfrm>
            <a:off x="444500" y="771525"/>
            <a:ext cx="8240713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“非淡泊无以明志，非宁静无以致远。”是诸葛亮先生满足的人生。在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出师表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诸葛亮就表明自己的态度：“臣本布衣，躬耕南阳，苟全性命于乱世，不求闻达于诸侯。先帝不以臣卑鄙，猥自枉屈，三顾臣于草庐之中，咨臣以当世之事，由是感激，遂许先帝以驱驰。”他一生不慕名、不慕利，坚守自己心中的志向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35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36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37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38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39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0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1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2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3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4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5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6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7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8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49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0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1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2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3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4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5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6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7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8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59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0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1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2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3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4" name="文本框 34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5" name="文本框 35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6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7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8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69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0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1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2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3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4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5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6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7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8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79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0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1" name="文本框 51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2" name="文本框 52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3" name="文本框 53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4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5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6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7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8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89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0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1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2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3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4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5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6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7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8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499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0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1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2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3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4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5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6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7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8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09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0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1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2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3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4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5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6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7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8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19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0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1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2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3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4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5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6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7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8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29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30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31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32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33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18534" name="矩形 1"/>
          <p:cNvSpPr/>
          <p:nvPr/>
        </p:nvSpPr>
        <p:spPr>
          <a:xfrm>
            <a:off x="706438" y="749300"/>
            <a:ext cx="6143625" cy="3643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“我们可以喝上干净的清水了，饭也好吃了，原有的厕所也将拆除重建，还可用水来冲洗，我们不再闻臭味了，我们更幸福了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这是云南文山壮族苗族自治州的一名三年级小学生写在作文里的话。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其实幸福就在你我身边，只是有时不懂得珍惜，而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835775" y="735013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6827838" y="1930400"/>
            <a:ext cx="2087562" cy="1938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②列举陶渊明、诸葛亮和一名小学生的事例，论据充分。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矩形 2"/>
          <p:cNvSpPr/>
          <p:nvPr/>
        </p:nvSpPr>
        <p:spPr>
          <a:xfrm>
            <a:off x="596900" y="1058863"/>
            <a:ext cx="5919788" cy="3195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让幸福与我们擦肩而过。所以我们应该珍惜自己现在拥有的幸福。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人生需知足，人生要满足。让我们珍惜青春、珍惜美好、珍惜现在。用青春的笔调勾勒属于我们的幸福吧！让幸福常驻你我周围吧！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③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2588" y="735013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862763" y="2066925"/>
            <a:ext cx="1884362" cy="1201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③提出观点，严谨合理。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矩形 1"/>
          <p:cNvSpPr/>
          <p:nvPr/>
        </p:nvSpPr>
        <p:spPr>
          <a:xfrm>
            <a:off x="522288" y="700088"/>
            <a:ext cx="1943100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名师总评：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3" name="矩形 2"/>
          <p:cNvSpPr/>
          <p:nvPr/>
        </p:nvSpPr>
        <p:spPr>
          <a:xfrm>
            <a:off x="576263" y="1455738"/>
            <a:ext cx="8099425" cy="21605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文章一开始提出守望知足，就能寻得心中的快乐的论点，然后用陶渊明知足的人生、诸葛亮满足的人生、云南一名小学生知足的幸福为事实论据加以论证，最后重申主旨：知足常乐，幸福常驻。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08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0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2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3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4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5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6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7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8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19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0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1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2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3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4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5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6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7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8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29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0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1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2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3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4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5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6" name="文本框 36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7" name="文本框 37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8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39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0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1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2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3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4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5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6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7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8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49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0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1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2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3" name="文本框 53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4" name="文本框 54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5" name="文本框 55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6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7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8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59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0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1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2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3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4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5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6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7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8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69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0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1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2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3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4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5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6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7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8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79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0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1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2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3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4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5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6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7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8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89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0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1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2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3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4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5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6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7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8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599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600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601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602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603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604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1605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6263" y="269875"/>
            <a:ext cx="1728788" cy="554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文题三：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1607" name="矩形 2"/>
          <p:cNvSpPr/>
          <p:nvPr/>
        </p:nvSpPr>
        <p:spPr>
          <a:xfrm>
            <a:off x="1871663" y="492125"/>
            <a:ext cx="3911600" cy="541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近墨者未必黑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608" name="矩形 3"/>
          <p:cNvSpPr/>
          <p:nvPr/>
        </p:nvSpPr>
        <p:spPr>
          <a:xfrm>
            <a:off x="488950" y="1042988"/>
            <a:ext cx="6342063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古语“近墨者黑”强调了不良环境会改变人的好品性，在我看来却不尽然。此“墨”即周围环境，能够影响人，但绝不可能是使人改变的绝对条件，因为一个人的特质并非由外界赋予，而是由内心决定。若是坚守住内心，那么我想，就算近墨也未必黑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835775" y="593725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019925" y="2139950"/>
            <a:ext cx="18986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①开门见山，摆出论点。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矩形 1"/>
          <p:cNvSpPr/>
          <p:nvPr/>
        </p:nvSpPr>
        <p:spPr>
          <a:xfrm>
            <a:off x="431800" y="760413"/>
            <a:ext cx="8101013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强大的心志足以抵制外界的纷扰尘嚣。其实更多的时候，人未必能够选择环境，身边的人、事、好、坏，并非能顺应己愿。如果真的近墨者黑，那么世界早已污浊不堪了，又何来的坚守与原则呢？所以总有人能够近墨者而不黑，若是愿意，也总能够“出淤泥而不染”，而这“不染不妖”归根结底还是源于一颗不受侵扰的坚定的心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矩形 1"/>
          <p:cNvSpPr/>
          <p:nvPr/>
        </p:nvSpPr>
        <p:spPr>
          <a:xfrm>
            <a:off x="358775" y="447675"/>
            <a:ext cx="8101013" cy="4229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一代清官海瑞，偏偏处在明中后期那样一个开始走向腐朽的时代。身边的官吏守旧、自私、懈怠，而他，之所以传为千古佳话，正是因为在这样一个“墨色染尽”的年代依旧两袖清风，励精图治。他敢违众人而上，他不畏成为众矢之的，是心志的坚定在为他做前进的动力。海瑞，是个近墨者，但他在那样一个黯淡的时代，用他的原则和他的坚持，使自己置身于官场的黑暗之外，这近墨者未必黑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79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1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2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3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4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5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6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7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8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89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0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1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2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3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4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5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6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7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8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599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0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1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2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3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4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5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6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7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8" name="文本框 34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09" name="文本框 35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0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1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2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3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4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5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6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7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8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19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0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1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2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3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4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5" name="文本框 51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6" name="文本框 52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7" name="文本框 53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8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29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0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1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2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3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4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5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6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7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8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39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0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1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2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3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4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5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6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7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8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49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0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1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2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3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4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5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6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7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8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59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0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1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2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3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4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5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6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7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8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69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0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1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2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3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4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5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6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7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4678" name="矩形 1"/>
          <p:cNvSpPr/>
          <p:nvPr/>
        </p:nvSpPr>
        <p:spPr>
          <a:xfrm>
            <a:off x="431800" y="723900"/>
            <a:ext cx="6270625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永远不会忘记汨罗江的忠魂，高歌“众人皆醉我独醒”的屈原，宁愿生命同江水一同逝去，也不违心成为时代的附庸。他不妥协，不退却，坚守自己的原则和他的一跃，却是这个近墨者的生命中的一抹亮色。他传奇的一生也告诉我们，这近墨者未必黑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835775" y="735013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092950" y="2247900"/>
            <a:ext cx="18002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②举例论证，评述严谨。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矩形 1"/>
          <p:cNvSpPr/>
          <p:nvPr/>
        </p:nvSpPr>
        <p:spPr>
          <a:xfrm>
            <a:off x="431800" y="519113"/>
            <a:ext cx="6262688" cy="4229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古今中外，多少人在历史的长河中闪耀不灭之光，他们之所以傲然独立，是因为他和环境的截然不同。人为心生，心志的强大与否，决定了一个人是洁身自好或是同流合污。心志足够强大，不论身处何种环境，都能坚守自己的原则和底线。不为外界纷扰迷乱视野，迷失方向，这才算是一个真正独立的人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835775" y="735013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019925" y="1924050"/>
            <a:ext cx="190817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③前后照应，结构缜密。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27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28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29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0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1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2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3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4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5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6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7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8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39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0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1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2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3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4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5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6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7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8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49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0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1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2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3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4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5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6" name="文本框 34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7" name="文本框 35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8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59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0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1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2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3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4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5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6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7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8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69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0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1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2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3" name="文本框 51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4" name="文本框 52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5" name="文本框 53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6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7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8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79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0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1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2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3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4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5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6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7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8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89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0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1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2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3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4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5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6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7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8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699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0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1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2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3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4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5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6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7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8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09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0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1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2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3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4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5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6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7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8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19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0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1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2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3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4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5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AFAFA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AFAFA"/>
              </a:solidFill>
              <a:latin typeface="Arial" panose="020B0604020202020204" pitchFamily="34" charset="0"/>
            </a:endParaRPr>
          </a:p>
        </p:txBody>
      </p:sp>
      <p:sp>
        <p:nvSpPr>
          <p:cNvPr id="26726" name="矩形 1"/>
          <p:cNvSpPr/>
          <p:nvPr/>
        </p:nvSpPr>
        <p:spPr>
          <a:xfrm>
            <a:off x="431800" y="879475"/>
            <a:ext cx="6156325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不难看出，即使近墨，只要坚守自我，培养心志，就能够使自己傲然世外。自我价值的发现，心性的建立才是决定一个人品性的关键，而周围环境往往起不到颠覆人的作用。我们没有理由怨天尤人，抱怨环境不好，我们有理由相信，近墨者未必黑。</a:t>
            </a:r>
            <a:r>
              <a:rPr lang="zh-CN" altLang="en-US" sz="2800" b="1" baseline="3000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endParaRPr lang="zh-CN" altLang="en-US" sz="2800" b="1" baseline="30000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835775" y="735013"/>
            <a:ext cx="0" cy="4089400"/>
          </a:xfrm>
          <a:prstGeom prst="line">
            <a:avLst/>
          </a:prstGeom>
          <a:ln>
            <a:prstDash val="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092950" y="2176463"/>
            <a:ext cx="176371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④重述论点，发人深省。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矩形 1"/>
          <p:cNvSpPr/>
          <p:nvPr/>
        </p:nvSpPr>
        <p:spPr>
          <a:xfrm>
            <a:off x="522288" y="627063"/>
            <a:ext cx="1943100" cy="539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名师总评：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1" name="矩形 2"/>
          <p:cNvSpPr/>
          <p:nvPr/>
        </p:nvSpPr>
        <p:spPr>
          <a:xfrm>
            <a:off x="611188" y="1347788"/>
            <a:ext cx="8099425" cy="2678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这篇议论文选取角度很有新意，从名言的反面切入，论述了“近墨者未必黑”的论点。作者运用道理论证、举例论证等方法，严谨合理地阐明了论述过程。本文有理有据，条理清晰，是一篇难得的佳作。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-26987" y="-38100"/>
            <a:ext cx="9197975" cy="5197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5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声  明</a:t>
            </a:r>
            <a:endParaRPr kumimoji="0" lang="zh-CN" altLang="en-US" sz="35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5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除此以外，将本文件任何内容用于其他用途时，应获得授权，如发现未经授权用于商业或盈利用途将追加侵权者的法律责任。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武汉天成贵龙文化传播有限公司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湖北山河律师事务所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2" name="Picture 12" descr="7485157_073341707000_2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6475" y="0"/>
            <a:ext cx="4973638" cy="3125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Picture 11" descr="图形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88" y="3065463"/>
            <a:ext cx="7839075" cy="661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58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7793</Words>
  <Application>WPS 演示</Application>
  <PresentationFormat/>
  <Paragraphs>1917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Times New Roman</vt:lpstr>
      <vt:lpstr>黑体</vt:lpstr>
      <vt:lpstr>Calibri</vt:lpstr>
      <vt:lpstr>等线 Light</vt:lpstr>
      <vt:lpstr>等线</vt:lpstr>
      <vt:lpstr>楷体</vt:lpstr>
      <vt:lpstr>+mn-ea</vt:lpstr>
      <vt:lpstr>Segoe Print</vt:lpstr>
      <vt:lpstr>微软雅黑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1124</cp:revision>
  <dcterms:created xsi:type="dcterms:W3CDTF">2016-01-14T05:53:56Z</dcterms:created>
  <dcterms:modified xsi:type="dcterms:W3CDTF">2025-11-26T01:42:14Z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4D38A2EF2271460FBE95C6B7FF81ACD5_13</vt:lpwstr>
  </property>
  <property fmtid="{D5CDD505-2E9C-101B-9397-08002B2CF9AE}" pid="3" name="KSOProductBuildVer">
    <vt:lpwstr>2052-12.1.0.23542</vt:lpwstr>
  </property>
</Properties>
</file>